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68" r:id="rId6"/>
    <p:sldId id="266" r:id="rId7"/>
    <p:sldId id="269" r:id="rId8"/>
    <p:sldId id="262" r:id="rId9"/>
    <p:sldId id="263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iXD6C1SdapCoXbzh1hDbEFKgR/+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S VARGAS" initials="AV" lastIdx="1" clrIdx="0">
    <p:extLst>
      <p:ext uri="{19B8F6BF-5375-455C-9EA6-DF929625EA0E}">
        <p15:presenceInfo xmlns:p15="http://schemas.microsoft.com/office/powerpoint/2012/main" userId="ANDRES VARGA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08T15:32:32.047" idx="1">
    <p:pos x="7680" y="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3922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5541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721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59802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6200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9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175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9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9" name="Google Shape;19;p9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9"/>
          <p:cNvSpPr txBox="1"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ckwell"/>
              <a:buNone/>
              <a:defRPr sz="9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7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7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sldNum" idx="12"/>
          </p:nvPr>
        </p:nvSpPr>
        <p:spPr>
          <a:xfrm>
            <a:off x="9592733" y="4289334"/>
            <a:ext cx="1193868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lvl="1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lvl="2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lvl="3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lvl="4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lvl="5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lvl="6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lvl="7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lvl="8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 rot="5400000">
            <a:off x="4073652" y="-882396"/>
            <a:ext cx="4050792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5755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marL="1371600" lvl="2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marL="1828800" lvl="3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marL="2286000" lvl="4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marL="2743200" lvl="5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marL="3200400" lvl="6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marL="3657600" lvl="7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marL="4114800" lvl="8" indent="-325754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 rot="5400000">
            <a:off x="7181850" y="2076450"/>
            <a:ext cx="5638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 rot="5400000">
            <a:off x="2000250" y="-400050"/>
            <a:ext cx="5638800" cy="75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5755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marL="1371600" lvl="2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marL="1828800" lvl="3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marL="2286000" lvl="4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marL="2743200" lvl="5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marL="3200400" lvl="6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marL="3657600" lvl="7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marL="4114800" lvl="8" indent="-325754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0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5755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marL="1371600" lvl="2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marL="1828800" lvl="3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marL="2286000" lvl="4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marL="2743200" lvl="5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marL="3200400" lvl="6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marL="3657600" lvl="7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marL="4114800" lvl="8" indent="-325754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cabezado de sección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Rockwell"/>
              <a:buNone/>
              <a:defRPr sz="8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dt" idx="10"/>
          </p:nvPr>
        </p:nvSpPr>
        <p:spPr>
          <a:xfrm>
            <a:off x="8593667" y="6272784"/>
            <a:ext cx="264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ftr" idx="11"/>
          </p:nvPr>
        </p:nvSpPr>
        <p:spPr>
          <a:xfrm>
            <a:off x="2182708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8" name="Google Shape;38;p11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39" name="Google Shape;39;p11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11"/>
          <p:cNvSpPr txBox="1">
            <a:spLocks noGrp="1"/>
          </p:cNvSpPr>
          <p:nvPr>
            <p:ph type="sldNum" idx="12"/>
          </p:nvPr>
        </p:nvSpPr>
        <p:spPr>
          <a:xfrm>
            <a:off x="843702" y="2506133"/>
            <a:ext cx="1188298" cy="720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lvl="1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lvl="2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lvl="3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lvl="4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lvl="5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lvl="6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lvl="7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lvl="8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1"/>
          </p:nvPr>
        </p:nvSpPr>
        <p:spPr>
          <a:xfrm>
            <a:off x="1069848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2"/>
          </p:nvPr>
        </p:nvSpPr>
        <p:spPr>
          <a:xfrm>
            <a:off x="6364224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 b="1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2"/>
          </p:nvPr>
        </p:nvSpPr>
        <p:spPr>
          <a:xfrm>
            <a:off x="1069848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3"/>
          </p:nvPr>
        </p:nvSpPr>
        <p:spPr>
          <a:xfrm>
            <a:off x="6364224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 b="1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4"/>
          </p:nvPr>
        </p:nvSpPr>
        <p:spPr>
          <a:xfrm>
            <a:off x="6364224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ido con título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2">
              <a:alphaModFix amt="60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ckwell"/>
              <a:buNone/>
              <a:defRPr sz="3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838200" y="685800"/>
            <a:ext cx="6711696" cy="502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2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" name="Google Shape;74;p16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75" name="Google Shape;75;p16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6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n con título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2">
              <a:alphaModFix amt="60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ckwell"/>
              <a:buNone/>
              <a:defRPr sz="3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>
            <a:spLocks noGrp="1"/>
          </p:cNvSpPr>
          <p:nvPr>
            <p:ph type="pic" idx="2"/>
          </p:nvPr>
        </p:nvSpPr>
        <p:spPr>
          <a:xfrm>
            <a:off x="0" y="0"/>
            <a:ext cx="8303740" cy="6858000"/>
          </a:xfrm>
          <a:prstGeom prst="rect">
            <a:avLst/>
          </a:prstGeom>
          <a:solidFill>
            <a:srgbClr val="E1DFDF"/>
          </a:solidFill>
          <a:ln>
            <a:noFill/>
          </a:ln>
        </p:spPr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7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5" name="Google Shape;85;p1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7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  <a:defRPr sz="5400" b="0" i="0" u="none" strike="noStrike" cap="none">
                <a:latin typeface="Rockwell"/>
                <a:ea typeface="Rockwell"/>
                <a:cs typeface="Rockwell"/>
                <a:sym typeface="Rockwel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grpSp>
        <p:nvGrpSpPr>
          <p:cNvPr id="10" name="Google Shape;10;p8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1" name="Google Shape;11;p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13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8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comments" Target="../comments/comment1.xml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ckwell"/>
              <a:buNone/>
            </a:pPr>
            <a:r>
              <a:rPr lang="es-CO" sz="3200" dirty="0"/>
              <a:t>Taller de tensores y autovalores</a:t>
            </a:r>
            <a:endParaRPr sz="3200" dirty="0"/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86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85000"/>
              <a:buNone/>
            </a:pPr>
            <a:r>
              <a:rPr lang="es-CO" dirty="0"/>
              <a:t>Por: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85000"/>
              <a:buNone/>
            </a:pPr>
            <a:r>
              <a:rPr lang="es-CO" dirty="0" err="1"/>
              <a:t>Andres</a:t>
            </a:r>
            <a:r>
              <a:rPr lang="es-CO" dirty="0"/>
              <a:t> Vargas - 2218420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85000"/>
              <a:buNone/>
            </a:pPr>
            <a:r>
              <a:rPr lang="es-CO" dirty="0"/>
              <a:t>Carlos Laguado - 2047095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85000"/>
              <a:buNone/>
            </a:pPr>
            <a:r>
              <a:rPr lang="es-CO" dirty="0" err="1"/>
              <a:t>Andres</a:t>
            </a:r>
            <a:r>
              <a:rPr lang="es-CO" dirty="0"/>
              <a:t> Rubio - 2218426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85000"/>
              <a:buNone/>
            </a:pPr>
            <a:r>
              <a:rPr lang="es-CO" dirty="0"/>
              <a:t>	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05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CO"/>
              <a:t>INTRODUCCIÓN</a:t>
            </a:r>
            <a:endParaRPr/>
          </a:p>
        </p:txBody>
      </p:sp>
      <p:sp>
        <p:nvSpPr>
          <p:cNvPr id="111" name="Google Shape;111;p2"/>
          <p:cNvSpPr txBox="1">
            <a:spLocks noGrp="1"/>
          </p:cNvSpPr>
          <p:nvPr>
            <p:ph type="body" idx="1"/>
          </p:nvPr>
        </p:nvSpPr>
        <p:spPr>
          <a:xfrm>
            <a:off x="658427" y="1445266"/>
            <a:ext cx="10875146" cy="4543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40"/>
              <a:buNone/>
            </a:pPr>
            <a:r>
              <a:rPr lang="es-MX" sz="2400" b="1" dirty="0"/>
              <a:t>Problema 1: </a:t>
            </a:r>
            <a:r>
              <a:rPr lang="es-MX" sz="2400" dirty="0"/>
              <a:t>Sistema conformado por n partículas de masas distintas dispersas en un volumen. </a:t>
            </a:r>
          </a:p>
          <a:p>
            <a:pPr marL="0" lvl="0" indent="0" algn="just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40"/>
              <a:buNone/>
            </a:pPr>
            <a:r>
              <a:rPr lang="es-MX" sz="2400" dirty="0"/>
              <a:t>Transformación de las coordenadas a un nuevo sistema de coordenadas donde se reduzca la dispersión de los datos.</a:t>
            </a:r>
          </a:p>
          <a:p>
            <a:pPr marL="0" lvl="0" indent="0" algn="just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40"/>
              <a:buNone/>
            </a:pPr>
            <a:endParaRPr lang="es-MX" sz="2400" dirty="0"/>
          </a:p>
          <a:p>
            <a:pPr marL="0" lvl="0" indent="0" algn="just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40"/>
              <a:buNone/>
            </a:pPr>
            <a:r>
              <a:rPr lang="es-MX" sz="2400" b="1" dirty="0"/>
              <a:t>Problema 2: </a:t>
            </a:r>
            <a:r>
              <a:rPr lang="es-MX" sz="2400" dirty="0"/>
              <a:t>Análisis de la Estadística de los datos económicos de Colombia en Salud, Defensa, Educación y ciencia y tecnología</a:t>
            </a:r>
            <a:r>
              <a:rPr lang="es-MX" sz="2400" b="1" dirty="0"/>
              <a:t>.</a:t>
            </a:r>
          </a:p>
          <a:p>
            <a:pPr marL="0" lvl="0" indent="0" algn="just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40"/>
              <a:buNone/>
            </a:pPr>
            <a:r>
              <a:rPr lang="es-MX" sz="2400" dirty="0"/>
              <a:t>En particular estamos interesados en calcular la matriz de covariancia del % del producto interno bruto (GDP) que se ha empleado en el país en los últimos 15 años</a:t>
            </a:r>
            <a:endParaRPr lang="es-CO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05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CO" dirty="0"/>
              <a:t>METODOLOGÍA</a:t>
            </a:r>
            <a:endParaRPr dirty="0"/>
          </a:p>
        </p:txBody>
      </p:sp>
      <p:sp>
        <p:nvSpPr>
          <p:cNvPr id="118" name="Google Shape;118;p3"/>
          <p:cNvSpPr/>
          <p:nvPr/>
        </p:nvSpPr>
        <p:spPr>
          <a:xfrm>
            <a:off x="1774233" y="2353104"/>
            <a:ext cx="2629234" cy="693452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/>
                </a:solidFill>
              </a:rPr>
              <a:t>Momentos de orden 0,1 y 2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" name="Google Shape;118;p3">
            <a:extLst>
              <a:ext uri="{FF2B5EF4-FFF2-40B4-BE49-F238E27FC236}">
                <a16:creationId xmlns:a16="http://schemas.microsoft.com/office/drawing/2014/main" id="{5AA88C4E-BA9A-45EC-8E56-634D4E398C2C}"/>
              </a:ext>
            </a:extLst>
          </p:cNvPr>
          <p:cNvSpPr/>
          <p:nvPr/>
        </p:nvSpPr>
        <p:spPr>
          <a:xfrm>
            <a:off x="1774233" y="4102625"/>
            <a:ext cx="2629234" cy="693452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/>
                </a:solidFill>
              </a:rPr>
              <a:t>Vectores propios del tensor de inercia (momento de orden 2).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" name="Google Shape;118;p3">
            <a:extLst>
              <a:ext uri="{FF2B5EF4-FFF2-40B4-BE49-F238E27FC236}">
                <a16:creationId xmlns:a16="http://schemas.microsoft.com/office/drawing/2014/main" id="{71E7538F-99F6-46A5-9BCD-16C1856032F6}"/>
              </a:ext>
            </a:extLst>
          </p:cNvPr>
          <p:cNvSpPr/>
          <p:nvPr/>
        </p:nvSpPr>
        <p:spPr>
          <a:xfrm>
            <a:off x="1774233" y="5852146"/>
            <a:ext cx="2629234" cy="693452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/>
                </a:solidFill>
              </a:rPr>
              <a:t>Matriz de transformación entre la base cartesiana y la base de </a:t>
            </a:r>
            <a:r>
              <a:rPr lang="es-MX" dirty="0" err="1">
                <a:solidFill>
                  <a:schemeClr val="tx1"/>
                </a:solidFill>
              </a:rPr>
              <a:t>autovectores</a:t>
            </a:r>
            <a:r>
              <a:rPr lang="es-MX" dirty="0">
                <a:solidFill>
                  <a:schemeClr val="tx1"/>
                </a:solidFill>
              </a:rPr>
              <a:t>. 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22860188-E187-4494-BC7C-CCF1029E56D3}"/>
              </a:ext>
            </a:extLst>
          </p:cNvPr>
          <p:cNvCxnSpPr>
            <a:cxnSpLocks/>
            <a:stCxn id="118" idx="2"/>
            <a:endCxn id="6" idx="0"/>
          </p:cNvCxnSpPr>
          <p:nvPr/>
        </p:nvCxnSpPr>
        <p:spPr>
          <a:xfrm>
            <a:off x="3088850" y="3046556"/>
            <a:ext cx="0" cy="10560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D1F508C4-48B3-4937-8B73-653D9E200711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088850" y="4796077"/>
            <a:ext cx="0" cy="10560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Google Shape;118;p3">
            <a:extLst>
              <a:ext uri="{FF2B5EF4-FFF2-40B4-BE49-F238E27FC236}">
                <a16:creationId xmlns:a16="http://schemas.microsoft.com/office/drawing/2014/main" id="{D6C372B9-1659-459E-8866-DCF590888D89}"/>
              </a:ext>
            </a:extLst>
          </p:cNvPr>
          <p:cNvSpPr/>
          <p:nvPr/>
        </p:nvSpPr>
        <p:spPr>
          <a:xfrm>
            <a:off x="7769683" y="2347073"/>
            <a:ext cx="2629234" cy="693452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/>
                </a:solidFill>
              </a:rPr>
              <a:t>Calculo de las matrices de covariancia y correlación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8" name="Google Shape;118;p3">
            <a:extLst>
              <a:ext uri="{FF2B5EF4-FFF2-40B4-BE49-F238E27FC236}">
                <a16:creationId xmlns:a16="http://schemas.microsoft.com/office/drawing/2014/main" id="{C5EA497E-EEBC-466A-87E6-92125CB06777}"/>
              </a:ext>
            </a:extLst>
          </p:cNvPr>
          <p:cNvSpPr/>
          <p:nvPr/>
        </p:nvSpPr>
        <p:spPr>
          <a:xfrm>
            <a:off x="7769683" y="4096594"/>
            <a:ext cx="2629234" cy="693452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>
                <a:solidFill>
                  <a:schemeClr val="tx1"/>
                </a:solidFill>
              </a:rPr>
              <a:t>Autovectores</a:t>
            </a:r>
            <a:r>
              <a:rPr lang="es-MX" dirty="0">
                <a:solidFill>
                  <a:schemeClr val="tx1"/>
                </a:solidFill>
              </a:rPr>
              <a:t> y autovalores de la matriz de covariancia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9" name="Google Shape;118;p3">
            <a:extLst>
              <a:ext uri="{FF2B5EF4-FFF2-40B4-BE49-F238E27FC236}">
                <a16:creationId xmlns:a16="http://schemas.microsoft.com/office/drawing/2014/main" id="{541AA0D8-96B7-4E93-AB9A-18CF2133F99C}"/>
              </a:ext>
            </a:extLst>
          </p:cNvPr>
          <p:cNvSpPr/>
          <p:nvPr/>
        </p:nvSpPr>
        <p:spPr>
          <a:xfrm>
            <a:off x="7769683" y="5846115"/>
            <a:ext cx="2629234" cy="693452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chemeClr val="tx1"/>
                </a:solidFill>
              </a:rPr>
              <a:t>Matriz de transformación que nos lleva la base de </a:t>
            </a:r>
            <a:r>
              <a:rPr lang="es-MX" dirty="0" err="1">
                <a:solidFill>
                  <a:schemeClr val="tx1"/>
                </a:solidFill>
              </a:rPr>
              <a:t>autovectores</a:t>
            </a:r>
            <a:r>
              <a:rPr lang="es-MX" dirty="0">
                <a:solidFill>
                  <a:schemeClr val="tx1"/>
                </a:solidFill>
              </a:rPr>
              <a:t>. 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7B552DA4-F1F5-467E-B190-EAFD657C2DFC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9084300" y="3040525"/>
            <a:ext cx="0" cy="10560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8E04686F-C716-41E7-B8EA-1BA9F988F591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9084300" y="4790046"/>
            <a:ext cx="0" cy="10560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ángulo 21">
            <a:extLst>
              <a:ext uri="{FF2B5EF4-FFF2-40B4-BE49-F238E27FC236}">
                <a16:creationId xmlns:a16="http://schemas.microsoft.com/office/drawing/2014/main" id="{404CBED9-DD84-4A32-B41B-39764BFCEABC}"/>
              </a:ext>
            </a:extLst>
          </p:cNvPr>
          <p:cNvSpPr/>
          <p:nvPr/>
        </p:nvSpPr>
        <p:spPr>
          <a:xfrm>
            <a:off x="2466680" y="1786492"/>
            <a:ext cx="1244339" cy="3393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Problema 1</a:t>
            </a:r>
            <a:endParaRPr lang="es-CO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E5AAFE0D-D3B0-4FD4-8395-D82D34A8CC1B}"/>
              </a:ext>
            </a:extLst>
          </p:cNvPr>
          <p:cNvSpPr/>
          <p:nvPr/>
        </p:nvSpPr>
        <p:spPr>
          <a:xfrm>
            <a:off x="8462130" y="1814773"/>
            <a:ext cx="1244339" cy="3393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Problema 2</a:t>
            </a:r>
            <a:endParaRPr lang="es-CO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>
            <a:spLocks noGrp="1"/>
          </p:cNvSpPr>
          <p:nvPr>
            <p:ph type="title"/>
          </p:nvPr>
        </p:nvSpPr>
        <p:spPr>
          <a:xfrm>
            <a:off x="1066800" y="98610"/>
            <a:ext cx="10058400" cy="105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CO" dirty="0"/>
              <a:t>RESULTADOS (problema 1)</a:t>
            </a:r>
            <a:endParaRPr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404CBED9-DD84-4A32-B41B-39764BFCEABC}"/>
              </a:ext>
            </a:extLst>
          </p:cNvPr>
          <p:cNvSpPr/>
          <p:nvPr/>
        </p:nvSpPr>
        <p:spPr>
          <a:xfrm>
            <a:off x="8941323" y="1154679"/>
            <a:ext cx="1244339" cy="4904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Tensor de inercia</a:t>
            </a:r>
            <a:endParaRPr lang="es-CO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E5AAFE0D-D3B0-4FD4-8395-D82D34A8CC1B}"/>
              </a:ext>
            </a:extLst>
          </p:cNvPr>
          <p:cNvSpPr/>
          <p:nvPr/>
        </p:nvSpPr>
        <p:spPr>
          <a:xfrm>
            <a:off x="8941323" y="2721199"/>
            <a:ext cx="1244339" cy="3393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 err="1"/>
              <a:t>Autovectores</a:t>
            </a:r>
            <a:endParaRPr lang="es-MX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5EF9269-EA2C-442C-99FE-9F85B7F88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5" t="10996" r="10468" b="62474"/>
          <a:stretch/>
        </p:blipFill>
        <p:spPr bwMode="auto">
          <a:xfrm>
            <a:off x="169682" y="1110790"/>
            <a:ext cx="7322199" cy="3463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78CD447-3AE3-476E-9F6D-BB54124807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613" t="51547" r="27474" b="39931"/>
          <a:stretch/>
        </p:blipFill>
        <p:spPr>
          <a:xfrm>
            <a:off x="7861954" y="1758630"/>
            <a:ext cx="3403076" cy="58446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4E10AB1-B5CA-4ECA-A2C4-CC91C6BB26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098" t="64742" r="32732" b="24536"/>
          <a:stretch/>
        </p:blipFill>
        <p:spPr>
          <a:xfrm>
            <a:off x="8455842" y="3148176"/>
            <a:ext cx="2215300" cy="735291"/>
          </a:xfrm>
          <a:prstGeom prst="rect">
            <a:avLst/>
          </a:prstGeom>
        </p:spPr>
      </p:pic>
      <p:sp>
        <p:nvSpPr>
          <p:cNvPr id="23" name="Rectángulo 22">
            <a:extLst>
              <a:ext uri="{FF2B5EF4-FFF2-40B4-BE49-F238E27FC236}">
                <a16:creationId xmlns:a16="http://schemas.microsoft.com/office/drawing/2014/main" id="{78BF51C9-50BE-4CA8-9A19-591427447849}"/>
              </a:ext>
            </a:extLst>
          </p:cNvPr>
          <p:cNvSpPr/>
          <p:nvPr/>
        </p:nvSpPr>
        <p:spPr>
          <a:xfrm>
            <a:off x="8941323" y="4117937"/>
            <a:ext cx="1244339" cy="3393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Autovalores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A799BA67-240A-440E-B738-8F83D70900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072" t="51912" r="28015" b="39566"/>
          <a:stretch/>
        </p:blipFill>
        <p:spPr>
          <a:xfrm>
            <a:off x="7683334" y="4733268"/>
            <a:ext cx="3403076" cy="584461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7F4DEC3C-5376-4471-9E2F-457DE6676C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8922" t="50247" r="32307" b="47125"/>
          <a:stretch/>
        </p:blipFill>
        <p:spPr>
          <a:xfrm>
            <a:off x="1970201" y="6289836"/>
            <a:ext cx="3279321" cy="387434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1961734C-D79A-4D32-8BC3-D11DF2A7D2D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9803" t="56753" r="35424" b="39940"/>
          <a:stretch/>
        </p:blipFill>
        <p:spPr>
          <a:xfrm>
            <a:off x="2340990" y="5802259"/>
            <a:ext cx="2823692" cy="487577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4BF3E724-DE97-4F85-B9FB-F2C2EB9EE8D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9407" t="58550" r="30722" b="33169"/>
          <a:stretch/>
        </p:blipFill>
        <p:spPr>
          <a:xfrm>
            <a:off x="2398519" y="5393738"/>
            <a:ext cx="2422687" cy="567932"/>
          </a:xfrm>
          <a:prstGeom prst="rect">
            <a:avLst/>
          </a:prstGeom>
        </p:spPr>
      </p:pic>
      <p:sp>
        <p:nvSpPr>
          <p:cNvPr id="32" name="Rectángulo 31">
            <a:extLst>
              <a:ext uri="{FF2B5EF4-FFF2-40B4-BE49-F238E27FC236}">
                <a16:creationId xmlns:a16="http://schemas.microsoft.com/office/drawing/2014/main" id="{5B213347-20BD-4B20-A8AA-3B4226415203}"/>
              </a:ext>
            </a:extLst>
          </p:cNvPr>
          <p:cNvSpPr/>
          <p:nvPr/>
        </p:nvSpPr>
        <p:spPr>
          <a:xfrm>
            <a:off x="492847" y="5517792"/>
            <a:ext cx="1848143" cy="105269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Centro geométrico</a:t>
            </a:r>
          </a:p>
          <a:p>
            <a:pPr algn="ctr"/>
            <a:endParaRPr lang="es-MX" dirty="0"/>
          </a:p>
          <a:p>
            <a:pPr algn="ctr"/>
            <a:r>
              <a:rPr lang="es-MX" dirty="0"/>
              <a:t>y</a:t>
            </a:r>
          </a:p>
          <a:p>
            <a:pPr algn="ctr"/>
            <a:endParaRPr lang="es-MX" dirty="0"/>
          </a:p>
          <a:p>
            <a:pPr algn="ctr"/>
            <a:r>
              <a:rPr lang="es-MX" dirty="0"/>
              <a:t>Centro de masa</a:t>
            </a: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68B01227-05DF-448B-9110-396CB866A14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0000" t="54708" r="31830" b="28247"/>
          <a:stretch/>
        </p:blipFill>
        <p:spPr>
          <a:xfrm>
            <a:off x="8455842" y="5377208"/>
            <a:ext cx="2215300" cy="1168924"/>
          </a:xfrm>
          <a:prstGeom prst="rect">
            <a:avLst/>
          </a:prstGeom>
        </p:spPr>
      </p:pic>
      <p:sp>
        <p:nvSpPr>
          <p:cNvPr id="35" name="Rectángulo 34">
            <a:extLst>
              <a:ext uri="{FF2B5EF4-FFF2-40B4-BE49-F238E27FC236}">
                <a16:creationId xmlns:a16="http://schemas.microsoft.com/office/drawing/2014/main" id="{32C75AC9-D5D9-4E16-8650-7D5ED69BE0A9}"/>
              </a:ext>
            </a:extLst>
          </p:cNvPr>
          <p:cNvSpPr/>
          <p:nvPr/>
        </p:nvSpPr>
        <p:spPr>
          <a:xfrm>
            <a:off x="6766375" y="5622303"/>
            <a:ext cx="1451011" cy="7541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Matrices de transformación</a:t>
            </a:r>
          </a:p>
        </p:txBody>
      </p:sp>
    </p:spTree>
    <p:extLst>
      <p:ext uri="{BB962C8B-B14F-4D97-AF65-F5344CB8AC3E}">
        <p14:creationId xmlns:p14="http://schemas.microsoft.com/office/powerpoint/2010/main" val="2185374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>
            <a:spLocks noGrp="1"/>
          </p:cNvSpPr>
          <p:nvPr>
            <p:ph type="title"/>
          </p:nvPr>
        </p:nvSpPr>
        <p:spPr>
          <a:xfrm>
            <a:off x="1066800" y="85045"/>
            <a:ext cx="10058400" cy="105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CO" dirty="0"/>
              <a:t>RESULTADOS (problema 1)</a:t>
            </a:r>
            <a:endParaRPr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404CBED9-DD84-4A32-B41B-39764BFCEABC}"/>
              </a:ext>
            </a:extLst>
          </p:cNvPr>
          <p:cNvSpPr/>
          <p:nvPr/>
        </p:nvSpPr>
        <p:spPr>
          <a:xfrm>
            <a:off x="8941323" y="1118548"/>
            <a:ext cx="1244339" cy="4904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Tensor de inercia</a:t>
            </a:r>
            <a:endParaRPr lang="es-CO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E5AAFE0D-D3B0-4FD4-8395-D82D34A8CC1B}"/>
              </a:ext>
            </a:extLst>
          </p:cNvPr>
          <p:cNvSpPr/>
          <p:nvPr/>
        </p:nvSpPr>
        <p:spPr>
          <a:xfrm>
            <a:off x="8941323" y="2685068"/>
            <a:ext cx="1244339" cy="3393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 err="1"/>
              <a:t>Autovectores</a:t>
            </a:r>
            <a:endParaRPr lang="es-MX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78BF51C9-50BE-4CA8-9A19-591427447849}"/>
              </a:ext>
            </a:extLst>
          </p:cNvPr>
          <p:cNvSpPr/>
          <p:nvPr/>
        </p:nvSpPr>
        <p:spPr>
          <a:xfrm>
            <a:off x="8941323" y="4081806"/>
            <a:ext cx="1244339" cy="3393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Autovalores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5B213347-20BD-4B20-A8AA-3B4226415203}"/>
              </a:ext>
            </a:extLst>
          </p:cNvPr>
          <p:cNvSpPr/>
          <p:nvPr/>
        </p:nvSpPr>
        <p:spPr>
          <a:xfrm>
            <a:off x="492847" y="5517792"/>
            <a:ext cx="1848143" cy="105269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Centro geométrico</a:t>
            </a:r>
          </a:p>
          <a:p>
            <a:pPr algn="ctr"/>
            <a:endParaRPr lang="es-MX" dirty="0"/>
          </a:p>
          <a:p>
            <a:pPr algn="ctr"/>
            <a:r>
              <a:rPr lang="es-MX" dirty="0"/>
              <a:t>y</a:t>
            </a:r>
          </a:p>
          <a:p>
            <a:pPr algn="ctr"/>
            <a:endParaRPr lang="es-MX" dirty="0"/>
          </a:p>
          <a:p>
            <a:pPr algn="ctr"/>
            <a:r>
              <a:rPr lang="es-MX" dirty="0"/>
              <a:t>Centro de masa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8654FE66-6FD9-4D18-BD09-F71C9A7A08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44" t="20621" r="32823" b="75733"/>
          <a:stretch/>
        </p:blipFill>
        <p:spPr>
          <a:xfrm>
            <a:off x="2494961" y="5224629"/>
            <a:ext cx="3452019" cy="41083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5B5161F-14EA-4EA5-B22E-6F37A00917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304" t="34789" r="31418" b="59184"/>
          <a:stretch/>
        </p:blipFill>
        <p:spPr>
          <a:xfrm>
            <a:off x="2489230" y="5615345"/>
            <a:ext cx="2919446" cy="51334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F18675C-1327-4E4F-9A77-768CCA0048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021" t="87745" r="31649" b="7067"/>
          <a:stretch/>
        </p:blipFill>
        <p:spPr>
          <a:xfrm>
            <a:off x="2681124" y="6118847"/>
            <a:ext cx="3662289" cy="552922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31F917B-04C0-42B5-9CFC-2275404BF9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680" t="42612" r="24845" b="45842"/>
          <a:stretch/>
        </p:blipFill>
        <p:spPr>
          <a:xfrm>
            <a:off x="7583863" y="1695417"/>
            <a:ext cx="3959258" cy="79185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70A031D-C1E6-4583-99EE-64FA3B709D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2450" t="51116" r="23530" b="38454"/>
          <a:stretch/>
        </p:blipFill>
        <p:spPr>
          <a:xfrm>
            <a:off x="7489595" y="4511829"/>
            <a:ext cx="4147794" cy="71533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17FF62E2-6F24-471C-B077-60E8E0745F2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7397" t="59656" r="30489" b="28798"/>
          <a:stretch/>
        </p:blipFill>
        <p:spPr>
          <a:xfrm>
            <a:off x="8215458" y="3171065"/>
            <a:ext cx="2696067" cy="791853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5FF7BB56-F338-472F-BF28-35AF718B08C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1546" t="42474" r="19702" b="15194"/>
          <a:stretch/>
        </p:blipFill>
        <p:spPr>
          <a:xfrm>
            <a:off x="417738" y="1586637"/>
            <a:ext cx="7136463" cy="3485632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AAADF885-10D5-4BBB-955A-582650EF5BC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7164" t="51912" r="25464" b="26038"/>
          <a:stretch/>
        </p:blipFill>
        <p:spPr>
          <a:xfrm>
            <a:off x="8215458" y="5224629"/>
            <a:ext cx="3337038" cy="1512161"/>
          </a:xfrm>
          <a:prstGeom prst="rect">
            <a:avLst/>
          </a:prstGeom>
        </p:spPr>
      </p:pic>
      <p:sp>
        <p:nvSpPr>
          <p:cNvPr id="34" name="Rectángulo 33">
            <a:extLst>
              <a:ext uri="{FF2B5EF4-FFF2-40B4-BE49-F238E27FC236}">
                <a16:creationId xmlns:a16="http://schemas.microsoft.com/office/drawing/2014/main" id="{58A37931-8382-4799-8AA8-D1582EC54E2B}"/>
              </a:ext>
            </a:extLst>
          </p:cNvPr>
          <p:cNvSpPr/>
          <p:nvPr/>
        </p:nvSpPr>
        <p:spPr>
          <a:xfrm>
            <a:off x="6773529" y="5686470"/>
            <a:ext cx="1432132" cy="71533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Matrices de transformación</a:t>
            </a:r>
          </a:p>
        </p:txBody>
      </p:sp>
    </p:spTree>
    <p:extLst>
      <p:ext uri="{BB962C8B-B14F-4D97-AF65-F5344CB8AC3E}">
        <p14:creationId xmlns:p14="http://schemas.microsoft.com/office/powerpoint/2010/main" val="3346117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05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CO" dirty="0"/>
              <a:t>RESULTADOS (problema 2)</a:t>
            </a:r>
            <a:endParaRPr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41DCCA8-EE0A-4B63-A863-44FC1124DFE4}"/>
              </a:ext>
            </a:extLst>
          </p:cNvPr>
          <p:cNvSpPr/>
          <p:nvPr/>
        </p:nvSpPr>
        <p:spPr>
          <a:xfrm>
            <a:off x="9259478" y="2012041"/>
            <a:ext cx="1244339" cy="4904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Autovalores</a:t>
            </a:r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2CFB01A-C864-4C00-95FE-44206F3440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464" t="35396" r="27087" b="50000"/>
          <a:stretch/>
        </p:blipFill>
        <p:spPr>
          <a:xfrm>
            <a:off x="7890235" y="2663126"/>
            <a:ext cx="3346516" cy="100154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35C862C-50EC-4D86-92CD-05939CA65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121" t="54846" r="29794" b="28797"/>
          <a:stretch/>
        </p:blipFill>
        <p:spPr>
          <a:xfrm>
            <a:off x="8413423" y="4315755"/>
            <a:ext cx="2936450" cy="1121791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BBCB21DA-5C18-4B2F-840F-E19B913E80E9}"/>
              </a:ext>
            </a:extLst>
          </p:cNvPr>
          <p:cNvSpPr/>
          <p:nvPr/>
        </p:nvSpPr>
        <p:spPr>
          <a:xfrm>
            <a:off x="9259477" y="3744998"/>
            <a:ext cx="1244339" cy="4904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 err="1"/>
              <a:t>Autovectores</a:t>
            </a:r>
            <a:endParaRPr lang="es-CO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554D3527-CA38-48AF-85F7-ABB4176193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737" t="26255" r="24053" b="23986"/>
          <a:stretch/>
        </p:blipFill>
        <p:spPr>
          <a:xfrm>
            <a:off x="735290" y="1540701"/>
            <a:ext cx="6363093" cy="478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4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05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CO" dirty="0"/>
              <a:t>RESULTADOS (problema 2)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BE866F1-56D3-4F87-82D4-B0CB57E500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92" t="36426" r="26082" b="16151"/>
          <a:stretch/>
        </p:blipFill>
        <p:spPr>
          <a:xfrm>
            <a:off x="490193" y="1540701"/>
            <a:ext cx="6598763" cy="502555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9D2FA56-E225-44E7-AEB6-AF14C4DEF5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691" t="48523" r="27629" b="22466"/>
          <a:stretch/>
        </p:blipFill>
        <p:spPr>
          <a:xfrm>
            <a:off x="7871381" y="3058657"/>
            <a:ext cx="3374797" cy="1989637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FE0DC81C-0EAE-4BE3-8486-26CABB6D3462}"/>
              </a:ext>
            </a:extLst>
          </p:cNvPr>
          <p:cNvSpPr/>
          <p:nvPr/>
        </p:nvSpPr>
        <p:spPr>
          <a:xfrm>
            <a:off x="8572499" y="2036190"/>
            <a:ext cx="1972559" cy="6925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Matrices de transformación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8134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 txBox="1">
            <a:spLocks noGrp="1"/>
          </p:cNvSpPr>
          <p:nvPr>
            <p:ph type="body" idx="1"/>
          </p:nvPr>
        </p:nvSpPr>
        <p:spPr>
          <a:xfrm>
            <a:off x="658427" y="1445266"/>
            <a:ext cx="10875146" cy="4543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419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endParaRPr lang="es-MX" sz="3000" dirty="0"/>
          </a:p>
          <a:p>
            <a:pPr marL="457200" lvl="0" indent="-419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s-MX" sz="3000" dirty="0"/>
              <a:t>Los autovalores y </a:t>
            </a:r>
            <a:r>
              <a:rPr lang="es-MX" sz="3000" dirty="0" err="1"/>
              <a:t>autovectores</a:t>
            </a:r>
            <a:r>
              <a:rPr lang="es-MX" sz="3000" dirty="0"/>
              <a:t> de la matriz de covarianza representan el ajuste de una línea recta, también llamada componente principal, que retiene la varianza máxima.</a:t>
            </a:r>
          </a:p>
          <a:p>
            <a:pPr marL="457200" lvl="0" indent="-419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endParaRPr lang="es-MX" sz="3000" dirty="0"/>
          </a:p>
          <a:p>
            <a:pPr marL="457200" lvl="0" indent="-419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s-MX" sz="3000" dirty="0"/>
              <a:t>los </a:t>
            </a:r>
            <a:r>
              <a:rPr lang="es-MX" sz="3000" dirty="0" err="1"/>
              <a:t>autovectores</a:t>
            </a:r>
            <a:r>
              <a:rPr lang="es-MX" sz="3000" dirty="0"/>
              <a:t> representan la dirección de transformación y los autovalores el factor de escala.</a:t>
            </a:r>
          </a:p>
          <a:p>
            <a:pPr marL="457200" lvl="0" indent="-419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endParaRPr lang="es-MX" sz="3000" dirty="0"/>
          </a:p>
          <a:p>
            <a:pPr marL="457200" lvl="0" indent="-419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s-MX" sz="3000" dirty="0"/>
              <a:t>La suma de los autovalores representa la varianza total, y al ordenarlos de mayor a menor (así como sus </a:t>
            </a:r>
            <a:r>
              <a:rPr lang="es-MX" sz="3000" dirty="0" err="1"/>
              <a:t>autovectores</a:t>
            </a:r>
            <a:r>
              <a:rPr lang="es-MX" sz="3000" dirty="0"/>
              <a:t> asociados) permiten tomar las componentes que brindan información más relevante (toman la varianza máxima), y reducir la dimensión de las variables, para tener que analizar una menor cantidad de datos.</a:t>
            </a:r>
            <a:endParaRPr sz="3000" dirty="0"/>
          </a:p>
        </p:txBody>
      </p:sp>
      <p:sp>
        <p:nvSpPr>
          <p:cNvPr id="156" name="Google Shape;156;p6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05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CO"/>
              <a:t>CONCLUSIONES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"/>
          <p:cNvSpPr txBox="1">
            <a:spLocks noGrp="1"/>
          </p:cNvSpPr>
          <p:nvPr>
            <p:ph type="title"/>
          </p:nvPr>
        </p:nvSpPr>
        <p:spPr>
          <a:xfrm>
            <a:off x="1066800" y="2900965"/>
            <a:ext cx="10058400" cy="105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s-CO"/>
              <a:t>GRACIAS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tras en madera">
  <a:themeElements>
    <a:clrScheme name="Letras en madera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329</Words>
  <Application>Microsoft Office PowerPoint</Application>
  <PresentationFormat>Panorámica</PresentationFormat>
  <Paragraphs>54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Noto Sans Symbols</vt:lpstr>
      <vt:lpstr>Rockwell</vt:lpstr>
      <vt:lpstr>Letras en madera</vt:lpstr>
      <vt:lpstr>Taller de tensores y autovalores</vt:lpstr>
      <vt:lpstr>INTRODUCCIÓN</vt:lpstr>
      <vt:lpstr>METODOLOGÍA</vt:lpstr>
      <vt:lpstr>RESULTADOS (problema 1)</vt:lpstr>
      <vt:lpstr>RESULTADOS (problema 1)</vt:lpstr>
      <vt:lpstr>RESULTADOS (problema 2)</vt:lpstr>
      <vt:lpstr>RESULTADOS (problema 2)</vt:lpstr>
      <vt:lpstr>CONCLUSIONES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Taller de tensores y autovalores</dc:title>
  <dc:creator>ANDRES VARGAS</dc:creator>
  <cp:lastModifiedBy>ANDRES VARGAS</cp:lastModifiedBy>
  <cp:revision>2</cp:revision>
  <dcterms:created xsi:type="dcterms:W3CDTF">2020-03-31T18:53:03Z</dcterms:created>
  <dcterms:modified xsi:type="dcterms:W3CDTF">2021-10-08T21:04:46Z</dcterms:modified>
</cp:coreProperties>
</file>